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3" r:id="rId4"/>
    <p:sldId id="261" r:id="rId5"/>
    <p:sldId id="262" r:id="rId6"/>
    <p:sldId id="264" r:id="rId7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D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517" autoAdjust="0"/>
  </p:normalViewPr>
  <p:slideViewPr>
    <p:cSldViewPr>
      <p:cViewPr varScale="1">
        <p:scale>
          <a:sx n="113" d="100"/>
          <a:sy n="113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6DD5F17A-5021-4A2C-97CF-49135027A9F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04359"/>
            <a:ext cx="5586735" cy="4171634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6B7D5A0A-AD8F-402A-9E99-400DB99DA5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Loyola WIS group was established 11 years ago, in 2010</a:t>
            </a:r>
          </a:p>
          <a:p>
            <a:r>
              <a:rPr lang="en-US" b="1" dirty="0" smtClean="0"/>
              <a:t>The missions of the group are…</a:t>
            </a:r>
          </a:p>
          <a:p>
            <a:r>
              <a:rPr lang="en-US" b="1" dirty="0" smtClean="0"/>
              <a:t>Over the past 10 years, the Loyola WIS group has worked</a:t>
            </a:r>
            <a:r>
              <a:rPr lang="en-US" b="1" baseline="0" dirty="0" smtClean="0"/>
              <a:t> to accomplish these missions by sponsoring a number of group events, </a:t>
            </a:r>
            <a:r>
              <a:rPr lang="en-US" b="1" dirty="0" smtClean="0"/>
              <a:t>funding travel for</a:t>
            </a:r>
            <a:r>
              <a:rPr lang="en-US" b="1" baseline="0" dirty="0" smtClean="0"/>
              <a:t> academic development for </a:t>
            </a:r>
            <a:r>
              <a:rPr lang="en-US" b="1" baseline="0" dirty="0" smtClean="0"/>
              <a:t>faculty </a:t>
            </a:r>
            <a:r>
              <a:rPr lang="en-US" b="1" baseline="0" dirty="0" smtClean="0"/>
              <a:t>and trainees </a:t>
            </a:r>
            <a:r>
              <a:rPr lang="en-US" b="1" baseline="0" dirty="0" smtClean="0"/>
              <a:t>annually as </a:t>
            </a:r>
            <a:r>
              <a:rPr lang="en-US" b="1" baseline="0" dirty="0" smtClean="0"/>
              <a:t>well as student opportunities. This is made possible by a generous </a:t>
            </a:r>
            <a:r>
              <a:rPr lang="en-US" b="1" baseline="0" dirty="0" smtClean="0"/>
              <a:t>unrestricted </a:t>
            </a:r>
            <a:r>
              <a:rPr lang="en-US" b="1" baseline="0" dirty="0" smtClean="0"/>
              <a:t>medical education grant from Gore.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addition to that, the group established a commitment to sponsoring an annual visiting lectureship,</a:t>
            </a:r>
            <a:r>
              <a:rPr lang="en-US" b="1" baseline="0" dirty="0" smtClean="0"/>
              <a:t> allowing the Department to bring in such distinguished and accomplished surgeons as Dr. Greenberg to participate in Department </a:t>
            </a:r>
            <a:r>
              <a:rPr lang="en-US" b="1" baseline="0" dirty="0" smtClean="0"/>
              <a:t>of Surgery grand </a:t>
            </a:r>
            <a:r>
              <a:rPr lang="en-US" b="1" baseline="0" dirty="0" smtClean="0"/>
              <a:t>rounds. This is a list of WIS sponsored speakers, including Dr. Greenberg’s colleague, Dr. </a:t>
            </a:r>
            <a:r>
              <a:rPr lang="en-US" b="1" baseline="0" dirty="0" err="1" smtClean="0"/>
              <a:t>Sippel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Native of Chicago</a:t>
            </a:r>
          </a:p>
          <a:p>
            <a:r>
              <a:rPr lang="en-US" b="1" dirty="0" smtClean="0"/>
              <a:t>BA </a:t>
            </a:r>
            <a:r>
              <a:rPr lang="en-US" b="1" dirty="0" smtClean="0"/>
              <a:t>Chemistry</a:t>
            </a:r>
          </a:p>
          <a:p>
            <a:r>
              <a:rPr lang="en-US" b="1" dirty="0" smtClean="0"/>
              <a:t>AOA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4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Dr. Greenberg is a surgical oncologist specializing in breast cancer and a health services researcher focused on improving patient safety and quality of care. </a:t>
            </a:r>
          </a:p>
          <a:p>
            <a:r>
              <a:rPr lang="en-US" b="1" dirty="0" smtClean="0"/>
              <a:t>She is involved in multiple academic</a:t>
            </a:r>
            <a:r>
              <a:rPr lang="en-US" b="1" baseline="0" dirty="0" smtClean="0"/>
              <a:t> surgical societies and served as the President of the Association for Academic Surgery in 2017, delivering an insightful presidential address entitled ‘Sticky floors and glass ceilings’, which addressed the challenges </a:t>
            </a:r>
            <a:r>
              <a:rPr lang="en-US" b="1" baseline="0" dirty="0" smtClean="0"/>
              <a:t>encountered in the </a:t>
            </a:r>
            <a:r>
              <a:rPr lang="en-US" b="1" baseline="0" dirty="0" smtClean="0"/>
              <a:t>advancement of women in academic surgery and the status of gender disparities</a:t>
            </a:r>
            <a:r>
              <a:rPr lang="en-US" b="1" baseline="0" dirty="0" smtClean="0"/>
              <a:t>.</a:t>
            </a:r>
          </a:p>
          <a:p>
            <a:r>
              <a:rPr lang="en-US" b="1" baseline="0" dirty="0" smtClean="0"/>
              <a:t>(CLICK) She co-authored the ASA white </a:t>
            </a:r>
            <a:r>
              <a:rPr lang="en-US" b="1" baseline="0" smtClean="0"/>
              <a:t>paper entitled </a:t>
            </a:r>
            <a:r>
              <a:rPr lang="en-US" b="1" baseline="0" dirty="0" smtClean="0"/>
              <a:t>Ensuring Equity, Diversity and Inclusion in academic surgery and she is actually scheduled to join our citywide Vascular Surgery journal club tonight to discuss it.</a:t>
            </a:r>
            <a:endParaRPr lang="en-US" b="1" baseline="0" dirty="0" smtClean="0"/>
          </a:p>
          <a:p>
            <a:r>
              <a:rPr lang="en-US" b="1" baseline="0" dirty="0" smtClean="0"/>
              <a:t>Dr. Greenberg </a:t>
            </a:r>
            <a:r>
              <a:rPr lang="en-US" b="1" baseline="0" dirty="0" smtClean="0"/>
              <a:t>is an extensively funded researcher with several active R01 grants, one focused on the study of surgical </a:t>
            </a:r>
            <a:r>
              <a:rPr lang="en-US" b="1" baseline="0" dirty="0" smtClean="0"/>
              <a:t>coaching, which she’ll be talking about this morning.</a:t>
            </a:r>
            <a:endParaRPr lang="en-US" b="1" baseline="0" dirty="0" smtClean="0"/>
          </a:p>
          <a:p>
            <a:r>
              <a:rPr lang="en-US" b="1" baseline="0" dirty="0" smtClean="0"/>
              <a:t>She was r</a:t>
            </a:r>
            <a:r>
              <a:rPr lang="en-US" b="1" dirty="0" smtClean="0"/>
              <a:t>ecently named chair of the </a:t>
            </a:r>
            <a:r>
              <a:rPr lang="en-US" b="1" dirty="0" err="1" smtClean="0"/>
              <a:t>Dept</a:t>
            </a:r>
            <a:r>
              <a:rPr lang="en-US" b="1" dirty="0" smtClean="0"/>
              <a:t> of Surgery at </a:t>
            </a:r>
            <a:r>
              <a:rPr lang="en-US" b="1" dirty="0" smtClean="0"/>
              <a:t>the Medical </a:t>
            </a:r>
            <a:r>
              <a:rPr lang="en-US" b="1" dirty="0" smtClean="0"/>
              <a:t>College of GA, a role that she will move on to in </a:t>
            </a:r>
            <a:r>
              <a:rPr lang="en-US" b="1" dirty="0" smtClean="0"/>
              <a:t>May of this year.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873250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27413"/>
            <a:ext cx="8226425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5711825"/>
            <a:ext cx="5484813" cy="566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4D4F5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60971-DC43-A644-B293-8B4C7D91A6C7}" type="datetime4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January 27, 2021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5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6738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8150"/>
            <a:ext cx="8229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800">
          <a:solidFill>
            <a:srgbClr val="8D234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400">
          <a:solidFill>
            <a:srgbClr val="4D4F5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200">
          <a:solidFill>
            <a:srgbClr val="B88232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4D4F5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ú"/>
        <a:defRPr>
          <a:solidFill>
            <a:srgbClr val="4D4F5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295580"/>
            <a:ext cx="5772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From Evidence to Implementation: </a:t>
            </a:r>
            <a: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  <a:t/>
            </a:r>
            <a:b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</a:br>
            <a: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  <a:t>The </a:t>
            </a:r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Current State of Surgical Coaching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1775342"/>
            <a:ext cx="5800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accent4"/>
                </a:solidFill>
              </a:rPr>
              <a:t>Department of Surgery - Grand Rounds</a:t>
            </a:r>
          </a:p>
          <a:p>
            <a:pPr algn="ctr">
              <a:spcBef>
                <a:spcPct val="0"/>
              </a:spcBef>
            </a:pP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Wednesday, January 27, 2021 </a:t>
            </a:r>
            <a:r>
              <a:rPr lang="en-US" sz="900" kern="1400" baseline="30000" dirty="0" smtClean="0">
                <a:solidFill>
                  <a:schemeClr val="accent4"/>
                </a:solidFill>
                <a:ea typeface="ＭＳ Ｐゴシック" charset="0"/>
              </a:rPr>
              <a:t>●</a:t>
            </a: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 7am </a:t>
            </a:r>
            <a:r>
              <a:rPr lang="en-US" b="1" kern="1400" dirty="0">
                <a:solidFill>
                  <a:schemeClr val="accent4"/>
                </a:solidFill>
                <a:ea typeface="ＭＳ Ｐゴシック" charset="0"/>
              </a:rPr>
              <a:t>- </a:t>
            </a: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8am</a:t>
            </a:r>
            <a:endParaRPr lang="en-US" b="1" kern="1400" dirty="0">
              <a:solidFill>
                <a:schemeClr val="accent4"/>
              </a:solidFill>
              <a:ea typeface="ＭＳ Ｐゴシック" charset="0"/>
            </a:endParaRPr>
          </a:p>
          <a:p>
            <a:pPr lvl="0" algn="ctr" fontAlgn="base"/>
            <a:r>
              <a:rPr lang="nl-NL" sz="1600" kern="1400" dirty="0" smtClean="0">
                <a:solidFill>
                  <a:schemeClr val="accent4"/>
                </a:solidFill>
                <a:ea typeface="ＭＳ Ｐゴシック" charset="0"/>
              </a:rPr>
              <a:t>Zoom </a:t>
            </a:r>
            <a:r>
              <a:rPr lang="nl-NL" sz="1600" kern="1400" dirty="0">
                <a:solidFill>
                  <a:schemeClr val="accent4"/>
                </a:solidFill>
                <a:ea typeface="ＭＳ Ｐゴシック" charset="0"/>
              </a:rPr>
              <a:t>ID:  522 550 </a:t>
            </a:r>
            <a:r>
              <a:rPr lang="nl-NL" sz="1600" kern="1400" dirty="0" smtClean="0">
                <a:solidFill>
                  <a:schemeClr val="accent4"/>
                </a:solidFill>
                <a:ea typeface="ＭＳ Ｐゴシック" charset="0"/>
              </a:rPr>
              <a:t>696</a:t>
            </a:r>
            <a:endParaRPr lang="en-US" sz="1600" b="1" kern="1400" dirty="0" smtClean="0">
              <a:solidFill>
                <a:schemeClr val="accent4"/>
              </a:solidFill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943128"/>
            <a:ext cx="601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Caprice Christian Greenberg, MD, MPH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Professor of Surgery with Tenure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</a:rPr>
              <a:t>Morgridge</a:t>
            </a:r>
            <a:r>
              <a:rPr lang="en-US" sz="1600" b="1" dirty="0">
                <a:solidFill>
                  <a:srgbClr val="000000"/>
                </a:solidFill>
              </a:rPr>
              <a:t> Distinguished Chair in Health Services Research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University of Wisconsin - Madison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273634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5943" y="237342"/>
            <a:ext cx="5393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2020-21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Women in Surgery Visiting Lectureship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Sponsored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Loyola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Surgery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Loyola Women in Surgery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2010</a:t>
            </a:r>
          </a:p>
          <a:p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provide a forum for networking opportunities to enhance career </a:t>
            </a:r>
            <a:r>
              <a:rPr lang="en-US" dirty="0" smtClean="0"/>
              <a:t>satisfaction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encourage professional development and academic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provide opportunities to mentor and be </a:t>
            </a:r>
            <a:r>
              <a:rPr lang="en-US" dirty="0" smtClean="0"/>
              <a:t>mentored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promote </a:t>
            </a:r>
            <a:r>
              <a:rPr lang="en-US" dirty="0" smtClean="0"/>
              <a:t>an </a:t>
            </a:r>
            <a:r>
              <a:rPr lang="en-US" dirty="0"/>
              <a:t>environment that fosters inclusion, respect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Loyola Women in Surgery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Annual Women in Surgery sponsored lectureship in 2018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2018-19 </a:t>
            </a:r>
            <a:r>
              <a:rPr lang="en-US" dirty="0" smtClean="0"/>
              <a:t>Rebecca </a:t>
            </a:r>
            <a:r>
              <a:rPr lang="en-US" dirty="0" err="1" smtClean="0"/>
              <a:t>Sippel</a:t>
            </a:r>
            <a:r>
              <a:rPr lang="en-US" dirty="0" smtClean="0"/>
              <a:t>, MD (U Wisconsin)</a:t>
            </a:r>
          </a:p>
          <a:p>
            <a:pPr lvl="1"/>
            <a:r>
              <a:rPr lang="en-US" dirty="0" smtClean="0"/>
              <a:t>2019-20 Jamie Coleman, MD (U Colorado)</a:t>
            </a:r>
          </a:p>
          <a:p>
            <a:pPr lvl="1"/>
            <a:r>
              <a:rPr lang="en-US" dirty="0" smtClean="0"/>
              <a:t>2020-21 Caprice Greenberg, MD, MPH (U Wisconsin)</a:t>
            </a:r>
          </a:p>
          <a:p>
            <a:pPr lvl="1"/>
            <a:r>
              <a:rPr lang="en-US" dirty="0" smtClean="0"/>
              <a:t>2021-22 Julie Freischlag, MD (Wake Forest)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6553200" cy="960437"/>
          </a:xfrm>
        </p:spPr>
        <p:txBody>
          <a:bodyPr/>
          <a:lstStyle/>
          <a:p>
            <a:r>
              <a:rPr lang="en-US" dirty="0" smtClean="0"/>
              <a:t>Caprice Christian Greenberg, MD, MPH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Undergraduate</a:t>
            </a:r>
          </a:p>
          <a:p>
            <a:pPr lvl="1"/>
            <a:r>
              <a:rPr lang="en-US" dirty="0" smtClean="0"/>
              <a:t>University of Chicago</a:t>
            </a:r>
          </a:p>
          <a:p>
            <a:r>
              <a:rPr lang="en-US" dirty="0" smtClean="0"/>
              <a:t>Medical </a:t>
            </a:r>
            <a:r>
              <a:rPr lang="en-US" dirty="0"/>
              <a:t>School</a:t>
            </a:r>
          </a:p>
          <a:p>
            <a:pPr lvl="1"/>
            <a:r>
              <a:rPr lang="en-US" dirty="0"/>
              <a:t>University of </a:t>
            </a:r>
            <a:r>
              <a:rPr lang="en-US" dirty="0" smtClean="0"/>
              <a:t>Chicago Pritzker School of Medicine</a:t>
            </a:r>
            <a:endParaRPr lang="en-US" dirty="0"/>
          </a:p>
          <a:p>
            <a:r>
              <a:rPr lang="en-US" dirty="0"/>
              <a:t>General Surgery Residency</a:t>
            </a:r>
          </a:p>
          <a:p>
            <a:pPr lvl="1"/>
            <a:r>
              <a:rPr lang="en-US" dirty="0"/>
              <a:t>Brigham and Women’s Hospital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9F47E3-9F89-4844-93A3-A2F600A0702D}"/>
              </a:ext>
            </a:extLst>
          </p:cNvPr>
          <p:cNvSpPr txBox="1"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Masters of Public Health</a:t>
            </a:r>
          </a:p>
          <a:p>
            <a:pPr lvl="1"/>
            <a:r>
              <a:rPr lang="en-US" dirty="0" smtClean="0"/>
              <a:t>Harvard </a:t>
            </a:r>
            <a:r>
              <a:rPr lang="en-US" dirty="0"/>
              <a:t>School of Public </a:t>
            </a:r>
            <a:r>
              <a:rPr lang="en-US" dirty="0" smtClean="0"/>
              <a:t>Health</a:t>
            </a:r>
            <a:endParaRPr lang="en-US" dirty="0"/>
          </a:p>
          <a:p>
            <a:r>
              <a:rPr lang="en-US" dirty="0" smtClean="0"/>
              <a:t>Surgical Oncology Fellowship</a:t>
            </a:r>
          </a:p>
          <a:p>
            <a:pPr lvl="1"/>
            <a:r>
              <a:rPr lang="en-US" dirty="0" smtClean="0"/>
              <a:t>Partners-Dana Farber Cancer Center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24676"/>
            <a:ext cx="1669766" cy="17669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9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6553200" cy="960437"/>
          </a:xfrm>
        </p:spPr>
        <p:txBody>
          <a:bodyPr/>
          <a:lstStyle/>
          <a:p>
            <a:r>
              <a:rPr lang="en-US" dirty="0" smtClean="0"/>
              <a:t>Caprice Christian Greenberg, MD, MPH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708150"/>
            <a:ext cx="4114800" cy="434181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enured </a:t>
            </a:r>
            <a:r>
              <a:rPr lang="en-US" dirty="0"/>
              <a:t>Professor of </a:t>
            </a:r>
            <a:r>
              <a:rPr lang="en-US" dirty="0" smtClean="0"/>
              <a:t>Surgery</a:t>
            </a:r>
          </a:p>
          <a:p>
            <a:r>
              <a:rPr lang="en-US" dirty="0" err="1" smtClean="0"/>
              <a:t>Morgridge</a:t>
            </a:r>
            <a:r>
              <a:rPr lang="en-US" dirty="0" smtClean="0"/>
              <a:t> </a:t>
            </a:r>
            <a:r>
              <a:rPr lang="en-US" dirty="0"/>
              <a:t>Distinguished Chair in Health Services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Wisconsin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9F47E3-9F89-4844-93A3-A2F600A0702D}"/>
              </a:ext>
            </a:extLst>
          </p:cNvPr>
          <p:cNvSpPr txBox="1"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Incoming Chair, Department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College of Georgia at </a:t>
            </a:r>
            <a:r>
              <a:rPr lang="en-US" dirty="0" smtClean="0"/>
              <a:t>Augusta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24676"/>
            <a:ext cx="1669766" cy="17669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616" t="22229" r="17472"/>
          <a:stretch/>
        </p:blipFill>
        <p:spPr>
          <a:xfrm>
            <a:off x="2873222" y="4953000"/>
            <a:ext cx="3258423" cy="17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295580"/>
            <a:ext cx="5772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From Evidence to Implementation: </a:t>
            </a:r>
            <a: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  <a:t/>
            </a:r>
            <a:b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</a:br>
            <a: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  <a:t>The </a:t>
            </a:r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Current State of Surgical Coaching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1775342"/>
            <a:ext cx="5800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accent4"/>
                </a:solidFill>
              </a:rPr>
              <a:t>Department of Surgery - Grand Rounds</a:t>
            </a:r>
          </a:p>
          <a:p>
            <a:pPr algn="ctr">
              <a:spcBef>
                <a:spcPct val="0"/>
              </a:spcBef>
            </a:pP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Wednesday, January 27, 2021 </a:t>
            </a:r>
            <a:r>
              <a:rPr lang="en-US" sz="900" kern="1400" baseline="30000" dirty="0" smtClean="0">
                <a:solidFill>
                  <a:schemeClr val="accent4"/>
                </a:solidFill>
                <a:ea typeface="ＭＳ Ｐゴシック" charset="0"/>
              </a:rPr>
              <a:t>●</a:t>
            </a: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 7am </a:t>
            </a:r>
            <a:r>
              <a:rPr lang="en-US" b="1" kern="1400" dirty="0">
                <a:solidFill>
                  <a:schemeClr val="accent4"/>
                </a:solidFill>
                <a:ea typeface="ＭＳ Ｐゴシック" charset="0"/>
              </a:rPr>
              <a:t>- </a:t>
            </a:r>
            <a:r>
              <a:rPr lang="en-US" b="1" kern="1400" dirty="0" smtClean="0">
                <a:solidFill>
                  <a:schemeClr val="accent4"/>
                </a:solidFill>
                <a:ea typeface="ＭＳ Ｐゴシック" charset="0"/>
              </a:rPr>
              <a:t>8am</a:t>
            </a:r>
            <a:endParaRPr lang="en-US" b="1" kern="1400" dirty="0">
              <a:solidFill>
                <a:schemeClr val="accent4"/>
              </a:solidFill>
              <a:ea typeface="ＭＳ Ｐゴシック" charset="0"/>
            </a:endParaRPr>
          </a:p>
          <a:p>
            <a:pPr lvl="0" algn="ctr" fontAlgn="base"/>
            <a:r>
              <a:rPr lang="nl-NL" sz="1600" kern="1400" dirty="0" smtClean="0">
                <a:solidFill>
                  <a:schemeClr val="accent4"/>
                </a:solidFill>
                <a:ea typeface="ＭＳ Ｐゴシック" charset="0"/>
              </a:rPr>
              <a:t>Zoom </a:t>
            </a:r>
            <a:r>
              <a:rPr lang="nl-NL" sz="1600" kern="1400" dirty="0">
                <a:solidFill>
                  <a:schemeClr val="accent4"/>
                </a:solidFill>
                <a:ea typeface="ＭＳ Ｐゴシック" charset="0"/>
              </a:rPr>
              <a:t>ID:  522 550 </a:t>
            </a:r>
            <a:r>
              <a:rPr lang="nl-NL" sz="1600" kern="1400" dirty="0" smtClean="0">
                <a:solidFill>
                  <a:schemeClr val="accent4"/>
                </a:solidFill>
                <a:ea typeface="ＭＳ Ｐゴシック" charset="0"/>
              </a:rPr>
              <a:t>696</a:t>
            </a:r>
            <a:endParaRPr lang="en-US" sz="1600" b="1" kern="1400" dirty="0" smtClean="0">
              <a:solidFill>
                <a:schemeClr val="accent4"/>
              </a:solidFill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943128"/>
            <a:ext cx="601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Caprice Christian Greenberg, MD, MPH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Professor of Surgery with Tenure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</a:rPr>
              <a:t>Morgridge</a:t>
            </a:r>
            <a:r>
              <a:rPr lang="en-US" sz="1600" b="1" dirty="0">
                <a:solidFill>
                  <a:srgbClr val="000000"/>
                </a:solidFill>
              </a:rPr>
              <a:t> Distinguished Chair in Health Services Research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University of Wisconsin - Madison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273634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5943" y="237342"/>
            <a:ext cx="5393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2021-22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Women in Surgery Visiting Lectureship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Sponsored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Loyola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Surgery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ker lectureship 2016">
  <a:themeElements>
    <a:clrScheme name="LUHS">
      <a:dk1>
        <a:srgbClr val="353535"/>
      </a:dk1>
      <a:lt1>
        <a:srgbClr val="FFFFFF"/>
      </a:lt1>
      <a:dk2>
        <a:srgbClr val="353535"/>
      </a:dk2>
      <a:lt2>
        <a:srgbClr val="F9EAC3"/>
      </a:lt2>
      <a:accent1>
        <a:srgbClr val="EFBC34"/>
      </a:accent1>
      <a:accent2>
        <a:srgbClr val="E27E07"/>
      </a:accent2>
      <a:accent3>
        <a:srgbClr val="B88232"/>
      </a:accent3>
      <a:accent4>
        <a:srgbClr val="8D2346"/>
      </a:accent4>
      <a:accent5>
        <a:srgbClr val="682324"/>
      </a:accent5>
      <a:accent6>
        <a:srgbClr val="4D4F53"/>
      </a:accent6>
      <a:hlink>
        <a:srgbClr val="E59810"/>
      </a:hlink>
      <a:folHlink>
        <a:srgbClr val="B8823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648</Words>
  <Application>Microsoft Office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Baker lectureship 2016</vt:lpstr>
      <vt:lpstr>PowerPoint Presentation</vt:lpstr>
      <vt:lpstr>Loyola Women in Surgery Group</vt:lpstr>
      <vt:lpstr>Loyola Women in Surgery Group</vt:lpstr>
      <vt:lpstr>Caprice Christian Greenberg, MD, MPH</vt:lpstr>
      <vt:lpstr>Caprice Christian Greenberg, MD, MPH</vt:lpstr>
      <vt:lpstr>PowerPoint Presentation</vt:lpstr>
    </vt:vector>
  </TitlesOfParts>
  <Company>Loyola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Professor Karl Illig, MD Professor Of Surgery Director, Division of Vascular Surgery University of Southern Florida, Tampa  “ Thoracic Outlet Syndrome”</dc:title>
  <dc:creator>Loyola Medicine</dc:creator>
  <cp:lastModifiedBy>Bernadette Aulivola</cp:lastModifiedBy>
  <cp:revision>160</cp:revision>
  <cp:lastPrinted>2021-01-07T22:14:03Z</cp:lastPrinted>
  <dcterms:created xsi:type="dcterms:W3CDTF">2017-04-06T20:08:35Z</dcterms:created>
  <dcterms:modified xsi:type="dcterms:W3CDTF">2021-01-27T12:58:37Z</dcterms:modified>
</cp:coreProperties>
</file>